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Questrial" charset="1" panose="02000000000000000000"/>
      <p:regular r:id="rId18"/>
    </p:embeddedFont>
    <p:embeddedFont>
      <p:font typeface="TT Runs" charset="1" panose="02000000000000000607"/>
      <p:regular r:id="rId19"/>
    </p:embeddedFont>
    <p:embeddedFont>
      <p:font typeface="Caveat Brush" charset="1" panose="000000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61845" y="2506652"/>
            <a:ext cx="14364311" cy="237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3"/>
              </a:lnSpc>
            </a:pPr>
            <a:r>
              <a:rPr lang="en-US" sz="1034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Validación Cruzada (Cross-Validation)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61845" y="6339301"/>
            <a:ext cx="11105126" cy="179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1"/>
              </a:lnSpc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Justin Brad Rodriguez Sanchez - jusrodriguez@unal.edu.co</a:t>
            </a:r>
          </a:p>
          <a:p>
            <a:pPr algn="l">
              <a:lnSpc>
                <a:spcPts val="3631"/>
              </a:lnSpc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Cristian Javier Medina Barrios - crmedinab@unal.edu.co</a:t>
            </a:r>
          </a:p>
          <a:p>
            <a:pPr algn="l">
              <a:lnSpc>
                <a:spcPts val="3631"/>
              </a:lnSpc>
              <a:spcBef>
                <a:spcPct val="0"/>
              </a:spcBef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Estephanie Perez Mira - eperezmi@unal.edu.co</a:t>
            </a:r>
          </a:p>
          <a:p>
            <a:pPr algn="l">
              <a:lnSpc>
                <a:spcPts val="3631"/>
              </a:lnSpc>
              <a:spcBef>
                <a:spcPct val="0"/>
              </a:spcBef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Cristian Camilo Cubillos Reyes - ccubillos@unal.edu.co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601797" y="2109254"/>
            <a:ext cx="10489112" cy="0"/>
          </a:xfrm>
          <a:prstGeom prst="line">
            <a:avLst/>
          </a:prstGeom>
          <a:ln cap="flat" w="38100">
            <a:solidFill>
              <a:srgbClr val="428D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076525" y="2519306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1797" y="1219200"/>
            <a:ext cx="10757685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428DFF"/>
                </a:solidFill>
                <a:latin typeface="Caveat Brush"/>
                <a:ea typeface="Caveat Brush"/>
                <a:cs typeface="Caveat Brush"/>
                <a:sym typeface="Caveat Brush"/>
              </a:rPr>
              <a:t>¿Por qué importa evaluar bien?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1797" y="3243600"/>
            <a:ext cx="8759697" cy="144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580"/>
              </a:lnSpc>
              <a:buFont typeface="Arial"/>
              <a:buChar char="•"/>
            </a:pPr>
            <a:r>
              <a:rPr lang="en-US" sz="3000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Entrenar ≠ validar</a:t>
            </a:r>
          </a:p>
          <a:p>
            <a:pPr algn="l">
              <a:lnSpc>
                <a:spcPts val="2580"/>
              </a:lnSpc>
            </a:pPr>
          </a:p>
          <a:p>
            <a:pPr algn="l" marL="1036320" indent="-345440" lvl="2">
              <a:lnSpc>
                <a:spcPts val="2064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No basta co</a:t>
            </a: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n que el modelo funcione durante el entrenamiento. Lo que realmente importa es su desempeño en datos no vistos.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1797" y="5025130"/>
            <a:ext cx="8759697" cy="144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580"/>
              </a:lnSpc>
              <a:buFont typeface="Arial"/>
              <a:buChar char="•"/>
            </a:pPr>
            <a:r>
              <a:rPr lang="en-US" sz="3000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Métricas sin contexto pueden engañar</a:t>
            </a:r>
          </a:p>
          <a:p>
            <a:pPr algn="l">
              <a:lnSpc>
                <a:spcPts val="2580"/>
              </a:lnSpc>
            </a:pPr>
          </a:p>
          <a:p>
            <a:pPr algn="l" marL="1036320" indent="-345440" lvl="2">
              <a:lnSpc>
                <a:spcPts val="2064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Una</a:t>
            </a: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sola métrica no cuenta la historia completa. Validar bien significa hacerlo con varias particiones y con múltiples indicadores.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01797" y="6962282"/>
            <a:ext cx="8872404" cy="118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580"/>
              </a:lnSpc>
              <a:buFont typeface="Arial"/>
              <a:buChar char="•"/>
            </a:pPr>
            <a:r>
              <a:rPr lang="en-US" sz="3000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El promedio no lo es todo</a:t>
            </a:r>
          </a:p>
          <a:p>
            <a:pPr algn="l">
              <a:lnSpc>
                <a:spcPts val="2580"/>
              </a:lnSpc>
            </a:pPr>
          </a:p>
          <a:p>
            <a:pPr algn="l" marL="1036320" indent="-345440" lvl="2">
              <a:lnSpc>
                <a:spcPts val="2064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Tamb</a:t>
            </a: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ién se deben observar la variabilidad y la consistencia entre folds.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30217" y="2595640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1797" y="121920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428DFF"/>
                </a:solidFill>
                <a:latin typeface="Caveat Brush"/>
                <a:ea typeface="Caveat Brush"/>
                <a:cs typeface="Caveat Brush"/>
                <a:sym typeface="Caveat Brush"/>
              </a:rPr>
              <a:t>Generalización y Robustez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1797" y="3243600"/>
            <a:ext cx="8759697" cy="118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580"/>
              </a:lnSpc>
              <a:buFont typeface="Arial"/>
              <a:buChar char="•"/>
            </a:pPr>
            <a:r>
              <a:rPr lang="en-US" sz="3000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Generalización ≠ Memorizar</a:t>
            </a:r>
          </a:p>
          <a:p>
            <a:pPr algn="l">
              <a:lnSpc>
                <a:spcPts val="2580"/>
              </a:lnSpc>
            </a:pPr>
          </a:p>
          <a:p>
            <a:pPr algn="l" marL="1036320" indent="-345440" lvl="2">
              <a:lnSpc>
                <a:spcPts val="2064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Un modelo puede tener alta precisión en entrenamiento pero fallar en datos nuevos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01797" y="5025130"/>
            <a:ext cx="8759697" cy="1183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580"/>
              </a:lnSpc>
              <a:buFont typeface="Arial"/>
              <a:buChar char="•"/>
            </a:pPr>
            <a:r>
              <a:rPr lang="en-US" sz="3000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Robustez del modelo</a:t>
            </a:r>
          </a:p>
          <a:p>
            <a:pPr algn="l">
              <a:lnSpc>
                <a:spcPts val="2580"/>
              </a:lnSpc>
            </a:pPr>
          </a:p>
          <a:p>
            <a:pPr algn="l" marL="1036320" indent="-345440" lvl="2">
              <a:lnSpc>
                <a:spcPts val="2064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</a:t>
            </a: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el desempeño es consistente en diferentes particiones, el modelo es más robusto y confiable.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1797" y="6962282"/>
            <a:ext cx="8872404" cy="14405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2580"/>
              </a:lnSpc>
              <a:buFont typeface="Arial"/>
              <a:buChar char="•"/>
            </a:pPr>
            <a:r>
              <a:rPr lang="en-US" sz="3000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Rigor Experimental</a:t>
            </a:r>
          </a:p>
          <a:p>
            <a:pPr algn="l">
              <a:lnSpc>
                <a:spcPts val="2580"/>
              </a:lnSpc>
            </a:pPr>
          </a:p>
          <a:p>
            <a:pPr algn="l" marL="1036320" indent="-345440" lvl="2">
              <a:lnSpc>
                <a:spcPts val="2064"/>
              </a:lnSpc>
              <a:buFont typeface="Arial"/>
              <a:buChar char="⚬"/>
            </a:pP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</a:t>
            </a:r>
            <a:r>
              <a:rPr lang="en-US" sz="2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IA y visión por computador, es fundamental demostrar resultados que se mantengan fuera del set de entrenamiento.</a:t>
            </a:r>
          </a:p>
        </p:txBody>
      </p:sp>
      <p:sp>
        <p:nvSpPr>
          <p:cNvPr name="AutoShape 8" id="8"/>
          <p:cNvSpPr/>
          <p:nvPr/>
        </p:nvSpPr>
        <p:spPr>
          <a:xfrm>
            <a:off x="1601797" y="2109254"/>
            <a:ext cx="9628420" cy="0"/>
          </a:xfrm>
          <a:prstGeom prst="line">
            <a:avLst/>
          </a:prstGeom>
          <a:ln cap="flat" w="38100">
            <a:solidFill>
              <a:srgbClr val="428D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822960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48359" y="4309345"/>
            <a:ext cx="14755220" cy="144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1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Gracias 🎉🎉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058400" y="0"/>
            <a:ext cx="8229600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916834" y="0"/>
            <a:ext cx="8229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77673" y="3548694"/>
            <a:ext cx="8381627" cy="4930369"/>
          </a:xfrm>
          <a:custGeom>
            <a:avLst/>
            <a:gdLst/>
            <a:ahLst/>
            <a:cxnLst/>
            <a:rect r="r" b="b" t="t" l="l"/>
            <a:pathLst>
              <a:path h="4930369" w="8381627">
                <a:moveTo>
                  <a:pt x="0" y="0"/>
                </a:moveTo>
                <a:lnTo>
                  <a:pt x="8381627" y="0"/>
                </a:lnTo>
                <a:lnTo>
                  <a:pt x="8381627" y="4930368"/>
                </a:lnTo>
                <a:lnTo>
                  <a:pt x="0" y="4930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677" t="-5482" r="-19632" b="-1530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675287"/>
            <a:ext cx="7428730" cy="480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Sobreajuste: cuando un modelo se ajusta demasiado a los datos de entrenamiento.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Resulta en un muy buen r</a:t>
            </a: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endimiento en datos de entrenamiento, ¡pero falla con datos nuevos!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¿Qué podemos hacer para mitigarlo?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Separar el conjunto de datos de entrenamiento en tres conjuntos: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Entrenamiento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Validación</a:t>
            </a:r>
          </a:p>
          <a:p>
            <a:pPr algn="l" marL="539749" indent="-269875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Prueba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4392" y="1552475"/>
            <a:ext cx="16039215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19"/>
              </a:lnSpc>
              <a:spcBef>
                <a:spcPct val="0"/>
              </a:spcBef>
            </a:pPr>
            <a:r>
              <a:rPr lang="en-US" sz="5799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Introducción: el sobreajuste en el entrenamiento de modelos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641728" y="1912523"/>
            <a:ext cx="6492240" cy="0"/>
          </a:xfrm>
          <a:prstGeom prst="line">
            <a:avLst/>
          </a:prstGeom>
          <a:ln cap="flat" w="38100">
            <a:solidFill>
              <a:srgbClr val="6AD3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450358"/>
            <a:ext cx="8943109" cy="6807942"/>
          </a:xfrm>
          <a:custGeom>
            <a:avLst/>
            <a:gdLst/>
            <a:ahLst/>
            <a:cxnLst/>
            <a:rect r="r" b="b" t="t" l="l"/>
            <a:pathLst>
              <a:path h="6807942" w="8943109">
                <a:moveTo>
                  <a:pt x="0" y="0"/>
                </a:moveTo>
                <a:lnTo>
                  <a:pt x="8943109" y="0"/>
                </a:lnTo>
                <a:lnTo>
                  <a:pt x="8943109" y="6807942"/>
                </a:lnTo>
                <a:lnTo>
                  <a:pt x="0" y="68079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65376" y="2364633"/>
            <a:ext cx="6893924" cy="763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</a:p>
          <a:p>
            <a:pPr algn="l" marL="635037" indent="-317519" lvl="1">
              <a:lnSpc>
                <a:spcPts val="4117"/>
              </a:lnSpc>
              <a:buFont typeface="Arial"/>
              <a:buChar char="•"/>
            </a:pPr>
            <a:r>
              <a:rPr lang="en-US" sz="294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 un</a:t>
            </a:r>
            <a:r>
              <a:rPr lang="en-US" sz="294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 técnica para evaluar modelos de forma más robusta.</a:t>
            </a:r>
          </a:p>
          <a:p>
            <a:pPr algn="l" marL="635037" indent="-317519" lvl="1">
              <a:lnSpc>
                <a:spcPts val="4117"/>
              </a:lnSpc>
              <a:buFont typeface="Arial"/>
              <a:buChar char="•"/>
            </a:pPr>
            <a:r>
              <a:rPr lang="en-US" sz="294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Divide el conjunto de datos en K subconjuntos (folds).</a:t>
            </a:r>
          </a:p>
          <a:p>
            <a:pPr algn="l" marL="635037" indent="-317519" lvl="1">
              <a:lnSpc>
                <a:spcPts val="4117"/>
              </a:lnSpc>
              <a:buFont typeface="Arial"/>
              <a:buChar char="•"/>
            </a:pPr>
            <a:r>
              <a:rPr lang="en-US" sz="294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Cada fold se usa una vez para validación, mientras los demás se usan para entrenamiento.</a:t>
            </a:r>
          </a:p>
          <a:p>
            <a:pPr algn="l">
              <a:lnSpc>
                <a:spcPts val="4117"/>
              </a:lnSpc>
            </a:pPr>
          </a:p>
          <a:p>
            <a:pPr algn="l">
              <a:lnSpc>
                <a:spcPts val="4117"/>
              </a:lnSpc>
            </a:pPr>
            <a:r>
              <a:rPr lang="en-US" sz="294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Ejemplo: esquema k-fold cross validation, con k=4 y un solo clasificador</a:t>
            </a:r>
          </a:p>
          <a:p>
            <a:pPr algn="l">
              <a:lnSpc>
                <a:spcPts val="6301"/>
              </a:lnSpc>
            </a:pPr>
          </a:p>
          <a:p>
            <a:pPr algn="l">
              <a:lnSpc>
                <a:spcPts val="3544"/>
              </a:lnSpc>
              <a:spcBef>
                <a:spcPct val="0"/>
              </a:spcBef>
            </a:pPr>
          </a:p>
          <a:p>
            <a:pPr algn="l">
              <a:lnSpc>
                <a:spcPts val="3544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616555" y="1219200"/>
            <a:ext cx="15054890" cy="67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2"/>
              </a:lnSpc>
            </a:pPr>
            <a:r>
              <a:rPr lang="en-US" sz="5688">
                <a:solidFill>
                  <a:srgbClr val="6AD3F3"/>
                </a:solidFill>
                <a:latin typeface="Caveat Brush"/>
                <a:ea typeface="Caveat Brush"/>
                <a:cs typeface="Caveat Brush"/>
                <a:sym typeface="Caveat Brush"/>
              </a:rPr>
              <a:t>¿Qué es la validación cruzada?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679916" y="2430991"/>
            <a:ext cx="9579384" cy="6381941"/>
            <a:chOff x="0" y="0"/>
            <a:chExt cx="12772512" cy="85092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772512" cy="8509254"/>
            </a:xfrm>
            <a:custGeom>
              <a:avLst/>
              <a:gdLst/>
              <a:ahLst/>
              <a:cxnLst/>
              <a:rect r="r" b="b" t="t" l="l"/>
              <a:pathLst>
                <a:path h="8509254" w="12772512">
                  <a:moveTo>
                    <a:pt x="0" y="0"/>
                  </a:moveTo>
                  <a:lnTo>
                    <a:pt x="12772512" y="0"/>
                  </a:lnTo>
                  <a:lnTo>
                    <a:pt x="12772512" y="8509254"/>
                  </a:lnTo>
                  <a:lnTo>
                    <a:pt x="0" y="8509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414891"/>
              <a:ext cx="12772512" cy="7679473"/>
            </a:xfrm>
            <a:custGeom>
              <a:avLst/>
              <a:gdLst/>
              <a:ahLst/>
              <a:cxnLst/>
              <a:rect r="r" b="b" t="t" l="l"/>
              <a:pathLst>
                <a:path h="7679473" w="12772512">
                  <a:moveTo>
                    <a:pt x="0" y="0"/>
                  </a:moveTo>
                  <a:lnTo>
                    <a:pt x="12772512" y="0"/>
                  </a:lnTo>
                  <a:lnTo>
                    <a:pt x="12772512" y="7679473"/>
                  </a:lnTo>
                  <a:lnTo>
                    <a:pt x="0" y="76794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181100"/>
            <a:ext cx="12035972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5000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¿Cómo funciona K-Fold Cross Validation?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91249"/>
            <a:ext cx="6322312" cy="379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BFCFF"/>
                </a:solidFill>
                <a:latin typeface="Questrial"/>
                <a:ea typeface="Questrial"/>
                <a:cs typeface="Questrial"/>
                <a:sym typeface="Questrial"/>
              </a:rPr>
              <a:t>Valores típicos:</a:t>
            </a:r>
            <a:r>
              <a:rPr lang="en-US" sz="2700">
                <a:solidFill>
                  <a:srgbClr val="FBFCFF"/>
                </a:solidFill>
                <a:latin typeface="Questrial"/>
                <a:ea typeface="Questrial"/>
                <a:cs typeface="Questrial"/>
                <a:sym typeface="Questrial"/>
              </a:rPr>
              <a:t> K = 5 o 10.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BFCFF"/>
                </a:solidFill>
                <a:latin typeface="Questrial"/>
                <a:ea typeface="Questrial"/>
                <a:cs typeface="Questrial"/>
                <a:sym typeface="Questrial"/>
              </a:rPr>
              <a:t>Cada muestra se usa K–1 veces para entrenar y 1 vez para validar.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BFCFF"/>
                </a:solidFill>
                <a:latin typeface="Questrial"/>
                <a:ea typeface="Questrial"/>
                <a:cs typeface="Questrial"/>
                <a:sym typeface="Questrial"/>
              </a:rPr>
              <a:t>Métrica final: promedio de los resultados por fold.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569370" cy="10649222"/>
            <a:chOff x="0" y="0"/>
            <a:chExt cx="1291123" cy="18164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1123" cy="1816459"/>
            </a:xfrm>
            <a:custGeom>
              <a:avLst/>
              <a:gdLst/>
              <a:ahLst/>
              <a:cxnLst/>
              <a:rect r="r" b="b" t="t" l="l"/>
              <a:pathLst>
                <a:path h="1816459" w="1291123">
                  <a:moveTo>
                    <a:pt x="0" y="0"/>
                  </a:moveTo>
                  <a:lnTo>
                    <a:pt x="1291123" y="0"/>
                  </a:lnTo>
                  <a:lnTo>
                    <a:pt x="1291123" y="1816459"/>
                  </a:lnTo>
                  <a:lnTo>
                    <a:pt x="0" y="1816459"/>
                  </a:lnTo>
                  <a:close/>
                </a:path>
              </a:pathLst>
            </a:custGeom>
            <a:blipFill>
              <a:blip r:embed="rId3"/>
              <a:stretch>
                <a:fillRect l="-53829" t="0" r="-5382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500787" y="2635324"/>
            <a:ext cx="8351818" cy="78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6599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Beneficios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87866" y="3950394"/>
            <a:ext cx="8735958" cy="415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8654" indent="-424327" lvl="1">
              <a:lnSpc>
                <a:spcPts val="5503"/>
              </a:lnSpc>
              <a:buFont typeface="Arial"/>
              <a:buChar char="•"/>
            </a:pPr>
            <a:r>
              <a:rPr lang="en-US" sz="39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Uso eficiente de todos los datos.</a:t>
            </a:r>
          </a:p>
          <a:p>
            <a:pPr algn="just" marL="848654" indent="-424327" lvl="1">
              <a:lnSpc>
                <a:spcPts val="5503"/>
              </a:lnSpc>
              <a:buFont typeface="Arial"/>
              <a:buChar char="•"/>
            </a:pPr>
            <a:r>
              <a:rPr lang="en-US" sz="39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Menor riesgo de sobreajuste a una sola partición.</a:t>
            </a:r>
          </a:p>
          <a:p>
            <a:pPr algn="just" marL="848654" indent="-424327" lvl="1">
              <a:lnSpc>
                <a:spcPts val="5503"/>
              </a:lnSpc>
              <a:buFont typeface="Arial"/>
              <a:buChar char="•"/>
            </a:pPr>
            <a:r>
              <a:rPr lang="en-US" sz="39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Métricas más estables (ej. accuracy, F1).</a:t>
            </a:r>
          </a:p>
          <a:p>
            <a:pPr algn="just">
              <a:lnSpc>
                <a:spcPts val="55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2364" y="4295792"/>
            <a:ext cx="15223272" cy="3393723"/>
          </a:xfrm>
          <a:custGeom>
            <a:avLst/>
            <a:gdLst/>
            <a:ahLst/>
            <a:cxnLst/>
            <a:rect r="r" b="b" t="t" l="l"/>
            <a:pathLst>
              <a:path h="3393723" w="15223272">
                <a:moveTo>
                  <a:pt x="0" y="0"/>
                </a:moveTo>
                <a:lnTo>
                  <a:pt x="15223272" y="0"/>
                </a:lnTo>
                <a:lnTo>
                  <a:pt x="15223272" y="3393723"/>
                </a:lnTo>
                <a:lnTo>
                  <a:pt x="0" y="3393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3744127" y="2563179"/>
            <a:ext cx="10799746" cy="86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7"/>
              </a:lnSpc>
            </a:pPr>
            <a:r>
              <a:rPr lang="en-US" sz="7299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Limitaciones y Cuándo Evitarla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71120" y="2986489"/>
            <a:ext cx="10271452" cy="6053932"/>
          </a:xfrm>
          <a:custGeom>
            <a:avLst/>
            <a:gdLst/>
            <a:ahLst/>
            <a:cxnLst/>
            <a:rect r="r" b="b" t="t" l="l"/>
            <a:pathLst>
              <a:path h="6053932" w="10271452">
                <a:moveTo>
                  <a:pt x="0" y="0"/>
                </a:moveTo>
                <a:lnTo>
                  <a:pt x="10271452" y="0"/>
                </a:lnTo>
                <a:lnTo>
                  <a:pt x="10271452" y="6053932"/>
                </a:lnTo>
                <a:lnTo>
                  <a:pt x="0" y="60539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002" t="-9921" r="-6151" b="-1051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47775"/>
            <a:ext cx="10234917" cy="78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6599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EJEMPLO PRÁCTICO SKLEARN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1946" y="3804920"/>
            <a:ext cx="5732336" cy="5453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Dataset de clasificación con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1797 imágenes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Validación Cruzada con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K = 5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(5 folds).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Cada vez, el modelo se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entrena con 80%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se valida con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20% distintos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étricas como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accuracy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F1-score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en cada fold.</a:t>
            </a:r>
          </a:p>
          <a:p>
            <a:pPr algn="just">
              <a:lnSpc>
                <a:spcPts val="3919"/>
              </a:lnSpc>
            </a:pP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99273" y="3985703"/>
            <a:ext cx="9554968" cy="5697150"/>
          </a:xfrm>
          <a:custGeom>
            <a:avLst/>
            <a:gdLst/>
            <a:ahLst/>
            <a:cxnLst/>
            <a:rect r="r" b="b" t="t" l="l"/>
            <a:pathLst>
              <a:path h="5697150" w="9554968">
                <a:moveTo>
                  <a:pt x="0" y="0"/>
                </a:moveTo>
                <a:lnTo>
                  <a:pt x="9554968" y="0"/>
                </a:lnTo>
                <a:lnTo>
                  <a:pt x="9554968" y="5697149"/>
                </a:lnTo>
                <a:lnTo>
                  <a:pt x="0" y="5697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99273" y="1832658"/>
            <a:ext cx="9554968" cy="1729779"/>
          </a:xfrm>
          <a:custGeom>
            <a:avLst/>
            <a:gdLst/>
            <a:ahLst/>
            <a:cxnLst/>
            <a:rect r="r" b="b" t="t" l="l"/>
            <a:pathLst>
              <a:path h="1729779" w="9554968">
                <a:moveTo>
                  <a:pt x="0" y="0"/>
                </a:moveTo>
                <a:lnTo>
                  <a:pt x="9554968" y="0"/>
                </a:lnTo>
                <a:lnTo>
                  <a:pt x="9554968" y="1729779"/>
                </a:lnTo>
                <a:lnTo>
                  <a:pt x="0" y="1729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47775"/>
            <a:ext cx="6608783" cy="78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6599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RESULTADOS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006860"/>
            <a:ext cx="5654522" cy="594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Validación cruzada con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5 folds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: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Accuracy promedio: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93.6 %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F1-score promedio: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 93.4 %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Resultados consistentes en todos los folds.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Buen desempeño general y balanceado entre clases.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El modelo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predice bien en promedio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y también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generaliza correctamente en todas las clases (0–9)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942527" y="2676803"/>
            <a:ext cx="4285626" cy="6581497"/>
          </a:xfrm>
          <a:custGeom>
            <a:avLst/>
            <a:gdLst/>
            <a:ahLst/>
            <a:cxnLst/>
            <a:rect r="r" b="b" t="t" l="l"/>
            <a:pathLst>
              <a:path h="6581497" w="4285626">
                <a:moveTo>
                  <a:pt x="0" y="0"/>
                </a:moveTo>
                <a:lnTo>
                  <a:pt x="4285626" y="0"/>
                </a:lnTo>
                <a:lnTo>
                  <a:pt x="4285626" y="6581497"/>
                </a:lnTo>
                <a:lnTo>
                  <a:pt x="0" y="65814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005" t="-13455" r="-20602" b="-1345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78874" y="1247775"/>
            <a:ext cx="14530252" cy="78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6599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¿Y EN VISIÓN POR COMPUTADORA COMPLEJA?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6710" y="2955111"/>
            <a:ext cx="8751521" cy="594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Casos como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detección de objetos 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segmentación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: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Validación cruzada es posible, pe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ro el proceso es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más complejo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 debe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dividir c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uidadosamente el dataset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en varios folds manualmente.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Muy útil en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investigación con pocos datos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(ej.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imágenes médicas).</a:t>
            </a:r>
          </a:p>
          <a:p>
            <a:pPr algn="just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Las imágenes y etiquetas deben organizarse en carpetas por fold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Permite </a:t>
            </a:r>
            <a:r>
              <a:rPr lang="en-US" sz="279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evaluar modelos robustamente</a:t>
            </a:r>
            <a:r>
              <a:rPr lang="en-US" sz="2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, incluso con poca información.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DAGpb5zRKvw</dc:identifier>
  <dcterms:modified xsi:type="dcterms:W3CDTF">2011-08-01T06:04:30Z</dcterms:modified>
  <cp:revision>1</cp:revision>
  <dc:title>Copia de Presentación ThreeJS</dc:title>
</cp:coreProperties>
</file>